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9" r:id="rId4"/>
    <p:sldId id="354" r:id="rId5"/>
    <p:sldId id="348" r:id="rId6"/>
    <p:sldId id="268" r:id="rId7"/>
    <p:sldId id="258" r:id="rId8"/>
    <p:sldId id="356" r:id="rId9"/>
    <p:sldId id="357" r:id="rId10"/>
    <p:sldId id="358" r:id="rId11"/>
    <p:sldId id="359" r:id="rId12"/>
    <p:sldId id="273" r:id="rId13"/>
    <p:sldId id="274" r:id="rId14"/>
    <p:sldId id="355" r:id="rId15"/>
    <p:sldId id="329" r:id="rId16"/>
    <p:sldId id="360" r:id="rId17"/>
    <p:sldId id="330" r:id="rId18"/>
    <p:sldId id="297" r:id="rId19"/>
    <p:sldId id="332" r:id="rId20"/>
    <p:sldId id="298" r:id="rId21"/>
    <p:sldId id="361" r:id="rId22"/>
    <p:sldId id="333" r:id="rId23"/>
    <p:sldId id="335" r:id="rId24"/>
    <p:sldId id="261" r:id="rId25"/>
    <p:sldId id="315" r:id="rId26"/>
    <p:sldId id="262" r:id="rId27"/>
    <p:sldId id="317" r:id="rId28"/>
    <p:sldId id="265" r:id="rId29"/>
    <p:sldId id="343" r:id="rId30"/>
    <p:sldId id="292" r:id="rId31"/>
    <p:sldId id="344" r:id="rId32"/>
    <p:sldId id="351" r:id="rId33"/>
    <p:sldId id="275" r:id="rId34"/>
    <p:sldId id="276" r:id="rId35"/>
    <p:sldId id="279" r:id="rId36"/>
    <p:sldId id="282" r:id="rId37"/>
    <p:sldId id="280" r:id="rId38"/>
    <p:sldId id="281" r:id="rId39"/>
    <p:sldId id="352" r:id="rId40"/>
    <p:sldId id="353" r:id="rId41"/>
    <p:sldId id="295" r:id="rId42"/>
    <p:sldId id="296" r:id="rId43"/>
    <p:sldId id="290" r:id="rId44"/>
    <p:sldId id="345" r:id="rId45"/>
    <p:sldId id="289" r:id="rId46"/>
    <p:sldId id="291" r:id="rId47"/>
    <p:sldId id="288" r:id="rId48"/>
    <p:sldId id="264" r:id="rId49"/>
    <p:sldId id="321" r:id="rId50"/>
    <p:sldId id="322" r:id="rId51"/>
    <p:sldId id="323" r:id="rId52"/>
    <p:sldId id="324" r:id="rId53"/>
    <p:sldId id="325" r:id="rId54"/>
    <p:sldId id="341" r:id="rId55"/>
    <p:sldId id="326" r:id="rId56"/>
    <p:sldId id="34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0"/>
    <p:restoredTop sz="75918"/>
  </p:normalViewPr>
  <p:slideViewPr>
    <p:cSldViewPr snapToGrid="0" showGuides="1">
      <p:cViewPr varScale="1">
        <p:scale>
          <a:sx n="95" d="100"/>
          <a:sy n="95" d="100"/>
        </p:scale>
        <p:origin x="7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4C9F9-D8F4-904A-A794-19EB7F01AF16}" type="datetimeFigureOut">
              <a:rPr lang="en-US" smtClean="0"/>
              <a:t>2/3/26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9590A-00D9-EE4B-868A-C9CEA4866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0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categorizes global climates into five main groups (A-E) based on annual/monthly temperature and precipitation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8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6F66F76B-541A-F940-9C1E-922B94CF9A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5588F0-89F8-F344-958C-950613A6FB81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AF658E-9801-F34F-8FAB-4B48E8F3F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BC3EEAF-0F85-C244-A881-4906E8F15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28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F21D-4E66-E59C-AF01-D6E955A3B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9A2BE-E0D2-D9FF-DDF2-CA3364372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A9858-6707-2E99-E061-FFC915BE2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 by heat fluxes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heat flux: where heat that evaporates water at the surface is subsequently released to the atmosphere as air parcels rise and cool, and the water vapor condenses, forming clouds and precipitation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Sensible heat flux: upward transfer of heat conducted from warm surface to the air immediately above it and is moved upward by convection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Convection: </a:t>
            </a:r>
            <a:r>
              <a:rPr lang="en-US" dirty="0"/>
              <a:t>Convection is heat transfer through fluid (liquid or gas) movement, where warmer, less dense fluid rises and cooler, denser fluid sinks, creating circulating currents (convection currents) that distribute thermal energy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Also controlled by greenhouse gases that trap heat into atmosphere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D4AC1-1153-897B-6BA2-ACA6245CD2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Percolation is the slow movement of liquid through porous materials or soil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sun is the source of the energy available to drive Earth’s climate system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sun emits most energy as high-energy shortwave radiation (UV: 8% of total; visible: 39% of total; near-infrared (53% of total)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average, about 30% of incoming shortwave radiation is reflected back from space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23% of incoming shortwave radiation is absorbed by the atmosphere, and the remaining 47% reaches Earth’s surface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4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B64D8-6A77-D069-E086-214C872E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E7874-C43B-2819-45C9-BBDA21C53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CD5F7-C56C-FCE1-360F-9FA64ABCC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2D08D-967B-D2BA-EBFE-A2D1B8B6A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1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65C4E-2AB6-F7C8-D7A7-BB4E3E63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9E938-8690-0EDC-F631-8AAE0686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0D092-AAB5-F435-BF47-745A8B6A6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 by heat fluxes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heat flux: where heat that evaporates water at the surface is subsequently released to the atmosphere as air parcels rise and cool, and the water vapor condenses, forming clouds and precipitation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Sensible heat flux: upward transfer of heat conducted from warm surface to the air immediately above it and is moved upward by convection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Convection: </a:t>
            </a:r>
            <a:r>
              <a:rPr lang="en-US" dirty="0"/>
              <a:t>Convection is heat transfer through fluid (liquid or gas) movement, where warmer, less dense fluid rises and cooler, denser fluid sinks, creating circulating currents (convection currents) that distribute thermal energy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Also controlled by greenhouse gases that trap heat into atmosphere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25FE-1E28-047B-C8BA-DDCD0B209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9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8524-24E7-C52F-1854-C55D6D60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C7F60-E60D-3656-9BC4-772F99237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D0BA2-F29A-EEDB-7D70-883F5C9E8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 by heat fluxes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heat flux: where heat that evaporates water at the surface is subsequently released to the atmosphere as air parcels rise and cool, and the water vapor condenses, forming clouds and precipitation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Sensible heat flux: upward transfer of heat conducted from warm surface to the air immediately above it and is moved upward by convection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Convection: </a:t>
            </a:r>
            <a:r>
              <a:rPr lang="en-US" dirty="0"/>
              <a:t>Convection is heat transfer through fluid (liquid or gas) movement, where warmer, less dense fluid rises and cooler, denser fluid sinks, creating circulating currents (convection currents) that distribute thermal energy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Also controlled by greenhouse gases that trap heat into atmosphere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C125C-6DCC-5589-9C6D-BF0BAA31B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E73E3-3CDE-6DF3-F2A6-46CE3F29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6B65E-C4C7-0CDB-5752-089AA90C2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90313-BD72-0DD1-BDBE-D4E54FA0D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 by heat fluxes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 heat flux: where heat that evaporates water at the surface is subsequently released to the atmosphere as air parcels rise and cool, and the water vapor condenses, forming clouds and precipitation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Sensible heat flux: upward transfer of heat conducted from warm surface to the air immediately above it and is moved upward by convection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Convection: </a:t>
            </a:r>
            <a:r>
              <a:rPr lang="en-US" dirty="0"/>
              <a:t>Convection is heat transfer through fluid (liquid or gas) movement, where warmer, less dense fluid rises and cooler, denser fluid sinks, creating circulating currents (convection currents) that distribute thermal energy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Also controlled by greenhouse gases that trap heat into atmosphere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63D97-C58A-DA4E-36AB-641C4A335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74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albedo = surface with high reflectivity, reflecting a large percentage of incoming solar radiation back into space</a:t>
            </a:r>
            <a:endParaRPr lang="en-US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9590A-00D9-EE4B-868A-C9CEA48662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0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6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F4CC486-DD04-4B48-B13B-5C04FD1809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5426F3-CBB3-2547-9D8E-1D450AE21537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83C19AD-F8A9-9A4B-BC1B-26AACCD2D5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0853A10-FFBE-644B-BC8E-8D961A9F9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D54F-FE05-D15D-4C05-C4DCF547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31F61-A503-EFBE-4E51-61B846C71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C0300-4B39-DC16-C30B-B8259731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8E34E-DBCB-08EC-4C29-8330A71F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D5ED1-D5A0-BFE5-B945-DF5C8E3D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5C0-1935-2F80-BF15-B8E19912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2AE3B-0372-3A89-480A-E10E489DA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CD38-A079-FFDD-B4DA-0E76A2CD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CF5D0-305F-56D7-E7C1-DE30E6A3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5321A-EB74-27CD-FBB7-83C297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2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434D1-8E1F-DBE2-2289-E6701DABE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F0333-D626-55E0-0C3A-97933665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E746-4CE1-EB03-B57F-67476DCE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4F58-6E3C-1991-956A-20535AB2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E0CFB-0A8B-B8E9-BC44-0B8D8C81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8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3723-4B33-BD10-69E6-DDA46D39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E319-DAFA-F6BD-54D4-CB759879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FBAA-66DE-A565-4C15-68459086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05F1D-185E-D7FD-2203-3E487961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97120-4DC8-3725-465B-B7CC7FD3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8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42A9-1B3F-FE08-8547-DE297E1F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E18DC-50DB-3431-BD1A-5CE7CC461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079C-7D58-A10B-F977-01D4A3A2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A2A6-B4DE-23D6-4602-8F49C1D0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418B-99F5-510F-CABE-20ECD82A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6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0797-F88E-C2CE-04D8-01F0686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2795E-C84D-80F3-1B83-4556C4F27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2E68F-B9DE-B9EE-0551-1EDBB6D5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EDC12-D98D-FE07-0193-29277958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F066D-C0CB-4EC4-8632-1625CA2D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4943-9403-3910-53AC-5266380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7E0B-6C30-1DA4-94C3-DF00A39E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EB5A7-AC29-2F8E-601F-D4B9C0DEA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16F11-805C-B6F2-7D87-DE691ADDE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2128B7-9F42-C0F4-41AB-4882AD818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E4264-035E-F8FF-8CB2-352976D2C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665EB-537D-3DB4-304F-7DD902C5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88FA2-63F9-A2CC-A9A3-E6D4F92A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9A730-0391-B41A-94C6-7BA7CD0E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2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F3F8-7898-FD55-79EE-77292A2E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EA8B83-F0F7-22FE-FB14-3D0E5FCA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A1099-4FB6-6A52-9596-D1D1AF69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AD4E3-E6B4-E0E3-D10A-E7FBA0F7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4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071475-BD9E-B60F-DA06-3FAACAE9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CD2AE-6B0D-7F9A-07B2-99C19124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73CD-4D1B-C929-19C6-68267E2C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3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CA77-BDFD-7A06-05BE-AC9451EC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8D10-6BC7-3B08-512B-2296E459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3E89F-C19A-E08D-5E97-A03B0A03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9858F-6785-1BD8-7DE1-409BD38E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AD065-1491-34D1-A88C-0720521B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5276-21EE-4C33-80B3-59CEE6A3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5BAB-8079-B87B-B1E9-54B7CEC9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8496B6-A955-EBF5-1DA0-AA560741A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5A296-5199-B8DC-CD2A-D76A3BE8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129AE-E3D5-C07E-FEAB-0834C175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A7939-F1D9-75B0-6650-6E5383C2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51A03-6D16-3898-59D8-8F084D8A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5EDCD-D83F-0689-2000-95449A1A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704CB-B8E5-0D36-2E00-B3B546FDD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30FE5-6813-CC32-8D73-D480ACC99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4CEE13-A644-0247-89EF-4334BD8CD143}" type="datetimeFigureOut">
              <a:rPr lang="en-US" smtClean="0"/>
              <a:t>2/3/26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7289-0E0E-62CE-B0F7-C8450A338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329D5-E010-B44F-C1BE-34D94F104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C99687-AAD6-464D-ACC5-D94D2378E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1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295E-42B4-DE0E-28B0-063F97BD4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and Soils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6BDEA-57DA-0FCE-8111-435B7DA022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1E36A-2F65-5DC8-BEBA-E9F92818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191A4-CAFF-9DFF-6A60-0871E9F0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70D96F-444B-4E90-4FF4-77EFFEE62D33}"/>
              </a:ext>
            </a:extLst>
          </p:cNvPr>
          <p:cNvSpPr/>
          <p:nvPr/>
        </p:nvSpPr>
        <p:spPr>
          <a:xfrm>
            <a:off x="952770" y="5029199"/>
            <a:ext cx="10286457" cy="1710185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200AB-2CC3-2E30-FA1A-88294428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697B0-0639-D850-1FBC-089B3B68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E6B6C-F9FE-78B0-138C-912503008A6F}"/>
              </a:ext>
            </a:extLst>
          </p:cNvPr>
          <p:cNvSpPr/>
          <p:nvPr/>
        </p:nvSpPr>
        <p:spPr>
          <a:xfrm>
            <a:off x="2904564" y="1600200"/>
            <a:ext cx="6306671" cy="2743200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30-43DC-3143-8169-90EA6CA6B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2FB6-ADFB-1941-9B1A-70A90051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157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Atmospheric particles</a:t>
            </a:r>
          </a:p>
          <a:p>
            <a:r>
              <a:rPr lang="en-US" sz="4000" dirty="0"/>
              <a:t>Reflect incoming radiation back to space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What’s the climate impact?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C6D6-28BB-C442-A769-1D56761A6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5" y="702366"/>
            <a:ext cx="42291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0588108-3610-5D4B-8364-87B547BE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958" y="-25995"/>
            <a:ext cx="4840288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2832467-4DD7-7745-8245-4633716F2F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570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4CB6EF8-943F-5F44-9D28-D7BA7076B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300" y="4317206"/>
            <a:ext cx="89027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DD1A94-05CC-3346-A1DB-D3955836B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5955506"/>
            <a:ext cx="2819400" cy="533400"/>
          </a:xfrm>
          <a:prstGeom prst="rect">
            <a:avLst/>
          </a:prstGeom>
          <a:solidFill>
            <a:srgbClr val="FFFF00">
              <a:alpha val="32941"/>
            </a:srgbClr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611C9-8A28-A846-A3C6-353C0733A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276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June 6</a:t>
            </a:r>
            <a:r>
              <a:rPr lang="en-US" altLang="en-US" sz="1800" baseline="30000"/>
              <a:t>th</a:t>
            </a:r>
            <a:r>
              <a:rPr lang="en-US" altLang="en-US" sz="1800"/>
              <a:t>, 1816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3DBF940-5719-634E-AB5B-D96628181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796903"/>
            <a:ext cx="4646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Mount </a:t>
            </a:r>
            <a:r>
              <a:rPr lang="en-US" altLang="en-US" sz="1800" dirty="0" err="1"/>
              <a:t>Tambora</a:t>
            </a:r>
            <a:r>
              <a:rPr lang="en-US" altLang="en-US" sz="1800" dirty="0"/>
              <a:t> erupts (April 5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, 1815)</a:t>
            </a:r>
          </a:p>
        </p:txBody>
      </p:sp>
    </p:spTree>
    <p:extLst>
      <p:ext uri="{BB962C8B-B14F-4D97-AF65-F5344CB8AC3E}">
        <p14:creationId xmlns:p14="http://schemas.microsoft.com/office/powerpoint/2010/main" val="409444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C26C0-ABCE-8D4A-8727-9C06336E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94" y="0"/>
            <a:ext cx="1157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569FB-0B13-F84D-A8A4-C413C81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533400"/>
            <a:ext cx="7504747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DEE4-AA6C-DD3F-2696-27C0F6E79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B3A96-9BA2-04F0-40F5-7BB310C2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F8300-CB12-FBEA-18DD-5BD69E2B9022}"/>
              </a:ext>
            </a:extLst>
          </p:cNvPr>
          <p:cNvSpPr/>
          <p:nvPr/>
        </p:nvSpPr>
        <p:spPr>
          <a:xfrm>
            <a:off x="4329953" y="3496235"/>
            <a:ext cx="1766047" cy="1801906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5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E26A-9E61-D148-9166-8BE02655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Albedo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0B03-40FC-2646-BE24-1D527934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reflected by a surface</a:t>
            </a:r>
          </a:p>
          <a:p>
            <a:r>
              <a:rPr lang="en-US" dirty="0"/>
              <a:t>High degree of variability in albedo of Earth’s surface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A895-2A35-A843-B0C4-231BED26B0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373" y="3064565"/>
            <a:ext cx="4810539" cy="36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37457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DDF0CC77-1375-614E-A37B-5FF97E75D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7F948E92-B75E-A74E-913E-BBEE7199C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Albedo Examples</a:t>
            </a:r>
          </a:p>
        </p:txBody>
      </p:sp>
      <p:pic>
        <p:nvPicPr>
          <p:cNvPr id="24579" name="Picture 4" descr="c-3-26-02(2)">
            <a:extLst>
              <a:ext uri="{FF2B5EF4-FFF2-40B4-BE49-F238E27FC236}">
                <a16:creationId xmlns:a16="http://schemas.microsoft.com/office/drawing/2014/main" id="{4BF9824F-9059-C348-8EFA-67697B9B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1CBE4003-5AA4-A348-B4D5-230BC467C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1066800"/>
            <a:ext cx="1905000" cy="609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3DD5E-692C-BB47-9BF1-90C3F4D247C7}"/>
              </a:ext>
            </a:extLst>
          </p:cNvPr>
          <p:cNvSpPr txBox="1"/>
          <p:nvPr/>
        </p:nvSpPr>
        <p:spPr>
          <a:xfrm>
            <a:off x="8127500" y="3124200"/>
            <a:ext cx="355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Can you rank these?</a:t>
            </a:r>
          </a:p>
        </p:txBody>
      </p:sp>
    </p:spTree>
    <p:extLst>
      <p:ext uri="{BB962C8B-B14F-4D97-AF65-F5344CB8AC3E}">
        <p14:creationId xmlns:p14="http://schemas.microsoft.com/office/powerpoint/2010/main" val="96344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EE8B-800B-39FF-1485-3BC41A5F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73995-AFD2-B884-3D60-70659D67F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1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6F5F3F8-A4E0-B84C-AC64-2CE2BA514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8915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Oceans/lakes 				0.03-0.10</a:t>
            </a:r>
          </a:p>
          <a:p>
            <a:pPr eaLnBrk="1" hangingPunct="1"/>
            <a:r>
              <a:rPr lang="en-US" altLang="en-US"/>
              <a:t>Sea ice						0.30-0.45</a:t>
            </a:r>
          </a:p>
          <a:p>
            <a:pPr eaLnBrk="1" hangingPunct="1"/>
            <a:r>
              <a:rPr lang="en-US" altLang="en-US"/>
              <a:t>Fresh snow					0.75-0.95</a:t>
            </a:r>
          </a:p>
          <a:p>
            <a:pPr eaLnBrk="1" hangingPunct="1"/>
            <a:r>
              <a:rPr lang="en-US" altLang="en-US"/>
              <a:t>Tundra						0.15-0.20</a:t>
            </a:r>
          </a:p>
          <a:p>
            <a:pPr eaLnBrk="1" hangingPunct="1"/>
            <a:r>
              <a:rPr lang="en-US" altLang="en-US"/>
              <a:t>Conifer forest				0.09-0.15</a:t>
            </a:r>
          </a:p>
          <a:p>
            <a:pPr eaLnBrk="1" hangingPunct="1"/>
            <a:r>
              <a:rPr lang="en-US" altLang="en-US"/>
              <a:t>Broadleaf forest				0.15-0.20</a:t>
            </a:r>
          </a:p>
          <a:p>
            <a:pPr eaLnBrk="1" hangingPunct="1"/>
            <a:r>
              <a:rPr lang="en-US" altLang="en-US"/>
              <a:t>Desert						0.20-0.45</a:t>
            </a:r>
          </a:p>
          <a:p>
            <a:pPr eaLnBrk="1" hangingPunct="1"/>
            <a:r>
              <a:rPr lang="en-US" altLang="en-US"/>
              <a:t>Soil (wet)					0.05</a:t>
            </a:r>
          </a:p>
          <a:p>
            <a:pPr eaLnBrk="1" hangingPunct="1"/>
            <a:r>
              <a:rPr lang="en-US" altLang="en-US"/>
              <a:t>Soil (dry)					0.40</a:t>
            </a:r>
          </a:p>
          <a:p>
            <a:pPr eaLnBrk="1" hangingPunct="1"/>
            <a:endParaRPr lang="en-US" altLang="en-US"/>
          </a:p>
        </p:txBody>
      </p:sp>
      <p:pic>
        <p:nvPicPr>
          <p:cNvPr id="26626" name="Picture 4" descr="c-3-26-02(2)">
            <a:extLst>
              <a:ext uri="{FF2B5EF4-FFF2-40B4-BE49-F238E27FC236}">
                <a16:creationId xmlns:a16="http://schemas.microsoft.com/office/drawing/2014/main" id="{2FC8794E-AB34-204F-B6C3-3AAFAB84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1" y="1676401"/>
            <a:ext cx="2778125" cy="465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57EAE008-41D6-774F-B774-03BC16F0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Amount reflected</a:t>
            </a:r>
          </a:p>
        </p:txBody>
      </p:sp>
    </p:spTree>
    <p:extLst>
      <p:ext uri="{BB962C8B-B14F-4D97-AF65-F5344CB8AC3E}">
        <p14:creationId xmlns:p14="http://schemas.microsoft.com/office/powerpoint/2010/main" val="387221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CA7B-9AC6-E380-5B47-D70443FC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F3BBD9-8B04-C872-1B9A-5CA9A766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9258C6-25A6-0127-9377-28834C7F9EFC}"/>
              </a:ext>
            </a:extLst>
          </p:cNvPr>
          <p:cNvSpPr/>
          <p:nvPr/>
        </p:nvSpPr>
        <p:spPr>
          <a:xfrm>
            <a:off x="5943600" y="2299447"/>
            <a:ext cx="3415553" cy="3792071"/>
          </a:xfrm>
          <a:prstGeom prst="rect">
            <a:avLst/>
          </a:prstGeom>
          <a:noFill/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0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B563-7FFE-7343-A358-8B5D80D0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Greenhouse 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84CF-72BD-D746-A44D-F3E1A587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6426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Trap outgoing longwave radiation (up to 90%!)</a:t>
            </a:r>
          </a:p>
          <a:p>
            <a:pPr lvl="1"/>
            <a:r>
              <a:rPr lang="en-US" sz="3200" dirty="0"/>
              <a:t>Energy is re-radiated in all directions; portion directed back to Earth’s surface contributes to warming</a:t>
            </a:r>
          </a:p>
          <a:p>
            <a:r>
              <a:rPr lang="en-US" sz="3600" dirty="0"/>
              <a:t>Act like a blanket over the Earth’s surface</a:t>
            </a:r>
          </a:p>
          <a:p>
            <a:r>
              <a:rPr lang="en-US" sz="3600" dirty="0"/>
              <a:t>Keep us warm!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1D2CF-A02E-1346-A58B-D25209A1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061" y="2544417"/>
            <a:ext cx="3955774" cy="3955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2F29-FD00-2DBD-F2AE-9F72297838A9}"/>
              </a:ext>
            </a:extLst>
          </p:cNvPr>
          <p:cNvSpPr txBox="1"/>
          <p:nvPr/>
        </p:nvSpPr>
        <p:spPr>
          <a:xfrm>
            <a:off x="7812488" y="357809"/>
            <a:ext cx="355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these gases in the atmosphere, Earth’s surface would be </a:t>
            </a:r>
            <a:r>
              <a:rPr lang="en-US" dirty="0">
                <a:highlight>
                  <a:srgbClr val="FFFF00"/>
                </a:highlight>
              </a:rPr>
              <a:t>33°C lower </a:t>
            </a:r>
            <a:r>
              <a:rPr lang="en-US" dirty="0"/>
              <a:t>than it is today, and Earth would probably not support life, except perhaps</a:t>
            </a:r>
          </a:p>
          <a:p>
            <a:pPr algn="ctr"/>
            <a:r>
              <a:rPr lang="en-US" dirty="0"/>
              <a:t>at hydrothermal vents in the deep ocean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20B02-E179-AD4E-8AC0-BFBBF82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" y="0"/>
            <a:ext cx="102667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56F345-ED6E-E24D-B8FF-DED3D713D2B6}"/>
              </a:ext>
            </a:extLst>
          </p:cNvPr>
          <p:cNvSpPr txBox="1"/>
          <p:nvPr/>
        </p:nvSpPr>
        <p:spPr>
          <a:xfrm>
            <a:off x="11442436" y="6488668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NOAA</a:t>
            </a:r>
          </a:p>
        </p:txBody>
      </p:sp>
    </p:spTree>
    <p:extLst>
      <p:ext uri="{BB962C8B-B14F-4D97-AF65-F5344CB8AC3E}">
        <p14:creationId xmlns:p14="http://schemas.microsoft.com/office/powerpoint/2010/main" val="1643344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8032-1DF3-7046-9BDF-0D210383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impact climate: </a:t>
            </a:r>
            <a:r>
              <a:rPr lang="en-US" dirty="0">
                <a:solidFill>
                  <a:srgbClr val="7030A0"/>
                </a:solidFill>
              </a:rPr>
              <a:t>Topography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FC903-8532-C84F-9F6F-5ABA52806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8552874D-29A5-1B46-ADC0-B5F87B5B8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Rain Shadows</a:t>
            </a:r>
          </a:p>
        </p:txBody>
      </p:sp>
      <p:pic>
        <p:nvPicPr>
          <p:cNvPr id="41986" name="Picture 4">
            <a:extLst>
              <a:ext uri="{FF2B5EF4-FFF2-40B4-BE49-F238E27FC236}">
                <a16:creationId xmlns:a16="http://schemas.microsoft.com/office/drawing/2014/main" id="{12CC359C-4E70-6F40-99EA-F61E1ECEC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876300"/>
            <a:ext cx="62484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8EDBF750-8EE3-0B4F-8A09-09BD47B2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767138"/>
            <a:ext cx="4635500" cy="309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8A9F7-40ED-644C-A5B6-61B35324A8E6}"/>
              </a:ext>
            </a:extLst>
          </p:cNvPr>
          <p:cNvSpPr txBox="1"/>
          <p:nvPr/>
        </p:nvSpPr>
        <p:spPr>
          <a:xfrm>
            <a:off x="3952568" y="6488668"/>
            <a:ext cx="19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in Hawaii</a:t>
            </a:r>
          </a:p>
        </p:txBody>
      </p:sp>
    </p:spTree>
    <p:extLst>
      <p:ext uri="{BB962C8B-B14F-4D97-AF65-F5344CB8AC3E}">
        <p14:creationId xmlns:p14="http://schemas.microsoft.com/office/powerpoint/2010/main" val="20200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AC18-FFEC-0842-BB2B-F0A55AE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impact climate: </a:t>
            </a:r>
            <a:r>
              <a:rPr lang="en-US" dirty="0">
                <a:solidFill>
                  <a:srgbClr val="7030A0"/>
                </a:solidFill>
              </a:rPr>
              <a:t>Vegetation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4064C-3B4A-EF4D-BBE4-F6899110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0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VegetationClimate.tiff">
            <a:extLst>
              <a:ext uri="{FF2B5EF4-FFF2-40B4-BE49-F238E27FC236}">
                <a16:creationId xmlns:a16="http://schemas.microsoft.com/office/drawing/2014/main" id="{A7A55030-E6D6-EF44-A292-477AAFEAD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49400"/>
            <a:ext cx="839470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1EB42B05-ED35-A945-8068-B168B6D9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Vegetation itself can change climates</a:t>
            </a:r>
          </a:p>
        </p:txBody>
      </p:sp>
    </p:spTree>
    <p:extLst>
      <p:ext uri="{BB962C8B-B14F-4D97-AF65-F5344CB8AC3E}">
        <p14:creationId xmlns:p14="http://schemas.microsoft.com/office/powerpoint/2010/main" val="112342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E277-FB24-0143-AA21-ED2C74D84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0F746-F297-514A-A2D6-E3101DDA9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5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19D59364-DA32-B648-935E-F2FEEEC8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 and Formation</a:t>
            </a:r>
          </a:p>
        </p:txBody>
      </p:sp>
      <p:pic>
        <p:nvPicPr>
          <p:cNvPr id="7170" name="Picture 6" descr="DustBowl.png">
            <a:extLst>
              <a:ext uri="{FF2B5EF4-FFF2-40B4-BE49-F238E27FC236}">
                <a16:creationId xmlns:a16="http://schemas.microsoft.com/office/drawing/2014/main" id="{F1175FAE-C183-2349-9124-A1AAD59F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900" y="1417639"/>
            <a:ext cx="7835900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22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B46B7-6F86-CB42-A6DD-95A0E961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31" y="1623236"/>
            <a:ext cx="8444947" cy="4519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22469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= tropical</a:t>
            </a:r>
          </a:p>
          <a:p>
            <a:r>
              <a:rPr lang="en-US" sz="2800" dirty="0"/>
              <a:t>B = arid</a:t>
            </a:r>
          </a:p>
          <a:p>
            <a:r>
              <a:rPr lang="en-US" sz="2800" dirty="0"/>
              <a:t>C = temperate</a:t>
            </a:r>
          </a:p>
          <a:p>
            <a:r>
              <a:rPr lang="en-US" sz="2800" dirty="0"/>
              <a:t>D = cold</a:t>
            </a:r>
          </a:p>
          <a:p>
            <a:r>
              <a:rPr lang="en-US" sz="2800" dirty="0"/>
              <a:t>E = polar</a:t>
            </a:r>
          </a:p>
        </p:txBody>
      </p:sp>
    </p:spTree>
    <p:extLst>
      <p:ext uri="{BB962C8B-B14F-4D97-AF65-F5344CB8AC3E}">
        <p14:creationId xmlns:p14="http://schemas.microsoft.com/office/powerpoint/2010/main" val="16876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A3DEC88-8B57-0143-A47A-9C9242CD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Erosion</a:t>
            </a:r>
          </a:p>
        </p:txBody>
      </p:sp>
      <p:pic>
        <p:nvPicPr>
          <p:cNvPr id="8194" name="Picture 3" descr="ErosionRate.gif">
            <a:extLst>
              <a:ext uri="{FF2B5EF4-FFF2-40B4-BE49-F238E27FC236}">
                <a16:creationId xmlns:a16="http://schemas.microsoft.com/office/drawing/2014/main" id="{BA02B7E3-FF24-8D4C-B0E7-93E4052B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788" y="1581150"/>
            <a:ext cx="7847012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1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0000"/>
                </a:solidFill>
              </a:rPr>
              <a:t>Transfers</a:t>
            </a:r>
            <a:r>
              <a:rPr lang="en-US" altLang="en-US" sz="4000" dirty="0"/>
              <a:t>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5461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854C50BA-0056-5C49-97FF-48CF143C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Erosion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DC684565-E435-CF42-B333-A4570AD5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0000"/>
                </a:solidFill>
              </a:rPr>
              <a:t>Transfers</a:t>
            </a:r>
            <a:r>
              <a:rPr lang="en-US" altLang="en-US" sz="4000" dirty="0"/>
              <a:t> carbon, nutrients and sediment from terrestrial to aquatic ecosystems</a:t>
            </a:r>
          </a:p>
          <a:p>
            <a:endParaRPr lang="en-US" altLang="en-US" sz="4000" dirty="0"/>
          </a:p>
          <a:p>
            <a:r>
              <a:rPr lang="en-US" altLang="en-US" sz="4000" dirty="0"/>
              <a:t>Often occurs faster than soils can be </a:t>
            </a:r>
            <a:r>
              <a:rPr lang="en-US" altLang="en-US" sz="4000" dirty="0">
                <a:solidFill>
                  <a:srgbClr val="7030A0"/>
                </a:solidFill>
              </a:rPr>
              <a:t>rebuilt</a:t>
            </a:r>
          </a:p>
          <a:p>
            <a:pPr lvl="1"/>
            <a:r>
              <a:rPr lang="en-US" altLang="en-US" sz="3600" dirty="0"/>
              <a:t>Leads to loss of fertility of agricultural soils</a:t>
            </a:r>
          </a:p>
          <a:p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1991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8523FB-D8C6-D240-87AC-13D67C1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4" y="2222500"/>
            <a:ext cx="6180137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" name="Title 1">
            <a:extLst>
              <a:ext uri="{FF2B5EF4-FFF2-40B4-BE49-F238E27FC236}">
                <a16:creationId xmlns:a16="http://schemas.microsoft.com/office/drawing/2014/main" id="{56D9A2DA-EE6C-1443-8DE6-7CAF2E94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Formation: State factors</a:t>
            </a: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839FEE2-F47E-4345-B960-01741CCF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701" y="1306513"/>
            <a:ext cx="4098925" cy="2971800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Parent material</a:t>
            </a:r>
          </a:p>
          <a:p>
            <a:r>
              <a:rPr lang="en-US" altLang="en-US"/>
              <a:t>Climate</a:t>
            </a:r>
          </a:p>
          <a:p>
            <a:r>
              <a:rPr lang="en-US" altLang="en-US"/>
              <a:t>Organisms</a:t>
            </a:r>
          </a:p>
          <a:p>
            <a:r>
              <a:rPr lang="en-US" altLang="en-US"/>
              <a:t>Topography/Relief</a:t>
            </a:r>
          </a:p>
          <a:p>
            <a:r>
              <a:rPr lang="en-US" altLang="en-US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4BA26-1053-B441-B49D-17001E4D471D}"/>
              </a:ext>
            </a:extLst>
          </p:cNvPr>
          <p:cNvSpPr/>
          <p:nvPr/>
        </p:nvSpPr>
        <p:spPr>
          <a:xfrm>
            <a:off x="7239001" y="1682751"/>
            <a:ext cx="3698875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0B24706E-9817-1347-BDE2-CA4BEF1C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0638"/>
            <a:ext cx="8229600" cy="1143000"/>
          </a:xfrm>
        </p:spPr>
        <p:txBody>
          <a:bodyPr/>
          <a:lstStyle/>
          <a:p>
            <a:r>
              <a:rPr lang="en-US" altLang="en-US"/>
              <a:t>Parent Material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CAF2B844-C07E-CD4D-BD88-5A39EB58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01701"/>
            <a:ext cx="8229600" cy="4525963"/>
          </a:xfrm>
        </p:spPr>
        <p:txBody>
          <a:bodyPr/>
          <a:lstStyle/>
          <a:p>
            <a:r>
              <a:rPr lang="en-US" altLang="en-US"/>
              <a:t>Physical and chemical properties of rocks</a:t>
            </a:r>
          </a:p>
          <a:p>
            <a:pPr lvl="1"/>
            <a:r>
              <a:rPr lang="en-US" altLang="en-US"/>
              <a:t>Uplift and weathering occur at different rates</a:t>
            </a:r>
          </a:p>
        </p:txBody>
      </p:sp>
      <p:pic>
        <p:nvPicPr>
          <p:cNvPr id="10243" name="Picture 3" descr="rock formation and weathering.png">
            <a:extLst>
              <a:ext uri="{FF2B5EF4-FFF2-40B4-BE49-F238E27FC236}">
                <a16:creationId xmlns:a16="http://schemas.microsoft.com/office/drawing/2014/main" id="{12BC3C40-CD07-D34F-8E72-6CACEE15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9475" y="1939926"/>
            <a:ext cx="53594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>
            <a:extLst>
              <a:ext uri="{FF2B5EF4-FFF2-40B4-BE49-F238E27FC236}">
                <a16:creationId xmlns:a16="http://schemas.microsoft.com/office/drawing/2014/main" id="{F42AA2A9-9E3C-C047-9984-C2F0F8EA0F40}"/>
              </a:ext>
            </a:extLst>
          </p:cNvPr>
          <p:cNvSpPr txBox="1">
            <a:spLocks/>
          </p:cNvSpPr>
          <p:nvPr/>
        </p:nvSpPr>
        <p:spPr bwMode="auto">
          <a:xfrm>
            <a:off x="8378826" y="3216276"/>
            <a:ext cx="2289175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100-200my</a:t>
            </a:r>
          </a:p>
        </p:txBody>
      </p:sp>
    </p:spTree>
    <p:extLst>
      <p:ext uri="{BB962C8B-B14F-4D97-AF65-F5344CB8AC3E}">
        <p14:creationId xmlns:p14="http://schemas.microsoft.com/office/powerpoint/2010/main" val="351848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39306-233A-3240-875B-9EAEB8682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Temperature, moisture, CO</a:t>
            </a:r>
            <a:r>
              <a:rPr lang="en-US" baseline="-25000" dirty="0">
                <a:ea typeface="+mn-ea"/>
              </a:rPr>
              <a:t>2</a:t>
            </a:r>
            <a:r>
              <a:rPr lang="en-US" dirty="0">
                <a:ea typeface="+mn-ea"/>
              </a:rPr>
              <a:t>, O</a:t>
            </a:r>
            <a:r>
              <a:rPr lang="en-US" baseline="-25000" dirty="0">
                <a:ea typeface="+mn-ea"/>
              </a:rPr>
              <a:t>2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ea typeface="+mn-ea"/>
              </a:rPr>
              <a:t>Determine weathering and soil formation</a:t>
            </a:r>
          </a:p>
          <a:p>
            <a:pPr>
              <a:buFont typeface="Arial"/>
              <a:buChar char="•"/>
              <a:defRPr/>
            </a:pPr>
            <a:endParaRPr lang="en-US" baseline="-25000" dirty="0">
              <a:ea typeface="+mn-ea"/>
            </a:endParaRPr>
          </a:p>
          <a:p>
            <a:pPr marL="0" indent="0">
              <a:buNone/>
              <a:defRPr/>
            </a:pPr>
            <a:endParaRPr lang="en-US" baseline="-25000" dirty="0">
              <a:ea typeface="+mn-ea"/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266CFCDE-C9A2-F24B-8EAF-F5E7A43B2ACB}"/>
              </a:ext>
            </a:extLst>
          </p:cNvPr>
          <p:cNvSpPr txBox="1">
            <a:spLocks/>
          </p:cNvSpPr>
          <p:nvPr/>
        </p:nvSpPr>
        <p:spPr bwMode="auto">
          <a:xfrm>
            <a:off x="1981200" y="20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400"/>
              <a:t>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A6915-AB19-D546-A885-5EC64897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55" y="2851272"/>
            <a:ext cx="6166513" cy="39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D06DBDCB-EC6F-5542-8408-2E5D20813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82" y="4763"/>
            <a:ext cx="8229600" cy="1143000"/>
          </a:xfrm>
        </p:spPr>
        <p:txBody>
          <a:bodyPr/>
          <a:lstStyle/>
          <a:p>
            <a:r>
              <a:rPr lang="en-US" altLang="en-US" dirty="0"/>
              <a:t>Organisms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1C6990C-81C0-EC48-B3A6-4B9547336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2" y="1557196"/>
            <a:ext cx="3348853" cy="4525962"/>
          </a:xfrm>
        </p:spPr>
        <p:txBody>
          <a:bodyPr>
            <a:normAutofit/>
          </a:bodyPr>
          <a:lstStyle/>
          <a:p>
            <a:r>
              <a:rPr lang="en-US" altLang="en-US" dirty="0"/>
              <a:t>Influence soil chemical and physical properties</a:t>
            </a:r>
          </a:p>
          <a:p>
            <a:pPr lvl="1"/>
            <a:r>
              <a:rPr lang="en-US" altLang="en-US" dirty="0"/>
              <a:t>Input litter quantity/quality</a:t>
            </a:r>
          </a:p>
          <a:p>
            <a:pPr lvl="1"/>
            <a:r>
              <a:rPr lang="en-US" altLang="en-US" dirty="0"/>
              <a:t>Uptake of mineral nutrients and input of organic nutrients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EEE9B0-2D7D-B049-B4A8-CC20CA96E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435" y="4763"/>
            <a:ext cx="895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395FF57D-F401-DB44-A29A-D5B33799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Topography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C01C2315-AE47-344D-AECF-54C7C4571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12826"/>
            <a:ext cx="8229600" cy="4525963"/>
          </a:xfrm>
        </p:spPr>
        <p:txBody>
          <a:bodyPr/>
          <a:lstStyle/>
          <a:p>
            <a:r>
              <a:rPr lang="en-US" altLang="en-US"/>
              <a:t>Influences climate, moisture availability, and particle transport</a:t>
            </a:r>
          </a:p>
          <a:p>
            <a:endParaRPr lang="en-US" altLang="en-US"/>
          </a:p>
        </p:txBody>
      </p:sp>
      <p:pic>
        <p:nvPicPr>
          <p:cNvPr id="13315" name="Picture 3" descr="ErosionDeposition.png">
            <a:extLst>
              <a:ext uri="{FF2B5EF4-FFF2-40B4-BE49-F238E27FC236}">
                <a16:creationId xmlns:a16="http://schemas.microsoft.com/office/drawing/2014/main" id="{9AB6F565-D084-C34A-A8C3-1489F5D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725" y="2765425"/>
            <a:ext cx="66611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5" descr="Soiltopography.jpg">
            <a:extLst>
              <a:ext uri="{FF2B5EF4-FFF2-40B4-BE49-F238E27FC236}">
                <a16:creationId xmlns:a16="http://schemas.microsoft.com/office/drawing/2014/main" id="{C33E06E7-65D3-F74B-882F-FAF7E474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5276" y="2190751"/>
            <a:ext cx="33178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05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A96A1E40-8901-024F-A590-52F7041D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763"/>
            <a:ext cx="8229600" cy="1143000"/>
          </a:xfrm>
        </p:spPr>
        <p:txBody>
          <a:bodyPr/>
          <a:lstStyle/>
          <a:p>
            <a:r>
              <a:rPr lang="en-US" altLang="en-US"/>
              <a:t>Time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BE6B9E2-BC7C-B64C-B442-12F6F35E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8713"/>
            <a:ext cx="8229600" cy="4525962"/>
          </a:xfrm>
        </p:spPr>
        <p:txBody>
          <a:bodyPr/>
          <a:lstStyle/>
          <a:p>
            <a:r>
              <a:rPr lang="en-US" altLang="en-US"/>
              <a:t>Rocks weather slowly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minerals become occluded</a:t>
            </a:r>
          </a:p>
          <a:p>
            <a:endParaRPr lang="en-US" altLang="en-US"/>
          </a:p>
        </p:txBody>
      </p:sp>
      <p:pic>
        <p:nvPicPr>
          <p:cNvPr id="14339" name="Picture 4" descr="SoilPTime copy.png">
            <a:extLst>
              <a:ext uri="{FF2B5EF4-FFF2-40B4-BE49-F238E27FC236}">
                <a16:creationId xmlns:a16="http://schemas.microsoft.com/office/drawing/2014/main" id="{692BB69E-196C-E546-9E93-45A5EABA9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125" y="2365376"/>
            <a:ext cx="6192838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08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DDC04-BA89-DC44-8017-DC9A930B0032}"/>
              </a:ext>
            </a:extLst>
          </p:cNvPr>
          <p:cNvSpPr txBox="1"/>
          <p:nvPr/>
        </p:nvSpPr>
        <p:spPr>
          <a:xfrm>
            <a:off x="6769290" y="2006221"/>
            <a:ext cx="5422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 could explain these trends?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F3091-7B73-984A-A358-59BA620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07" y="0"/>
            <a:ext cx="5293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8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2877-675C-E049-8B65-AB5594E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you describe Lubbock’s climate?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4762-ABF9-C24E-A3B0-8F624D1F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3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7091-7F85-7641-B5BE-D42993DD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C3A2-C44C-3A4D-86C3-631189A6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1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5162929-5F9D-9A49-BBA3-305288F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Soil Texture</a:t>
            </a:r>
          </a:p>
        </p:txBody>
      </p:sp>
      <p:pic>
        <p:nvPicPr>
          <p:cNvPr id="15362" name="Picture 3" descr="Soil pore leaching.gif">
            <a:extLst>
              <a:ext uri="{FF2B5EF4-FFF2-40B4-BE49-F238E27FC236}">
                <a16:creationId xmlns:a16="http://schemas.microsoft.com/office/drawing/2014/main" id="{75BDA078-0DBB-7E49-9471-81DC36CB3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6961188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76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2FC0D11-D6B4-F846-B566-D57C9419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35995A67-3A65-9B4F-92B9-D58A0E971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1" y="2505076"/>
            <a:ext cx="4238625" cy="4525963"/>
          </a:xfrm>
        </p:spPr>
        <p:txBody>
          <a:bodyPr/>
          <a:lstStyle/>
          <a:p>
            <a:r>
              <a:rPr lang="en-US" altLang="en-US"/>
              <a:t>Sand: 0.05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2.0 mm</a:t>
            </a:r>
          </a:p>
          <a:p>
            <a:r>
              <a:rPr lang="en-US" altLang="en-US"/>
              <a:t>Silt: 0.002 </a:t>
            </a:r>
            <a:r>
              <a:rPr lang="mr-IN" altLang="en-US">
                <a:latin typeface="Mangal" panose="02040503050203030202" pitchFamily="18" charset="0"/>
              </a:rPr>
              <a:t>–</a:t>
            </a:r>
            <a:r>
              <a:rPr lang="en-US" altLang="en-US"/>
              <a:t> 0.05 mm</a:t>
            </a:r>
          </a:p>
          <a:p>
            <a:r>
              <a:rPr lang="en-US" altLang="en-US"/>
              <a:t>Clay: &lt; 0.002 mm</a:t>
            </a:r>
          </a:p>
        </p:txBody>
      </p:sp>
      <p:pic>
        <p:nvPicPr>
          <p:cNvPr id="16387" name="Picture 2" descr="TextureWaterHoldingCapacity.png">
            <a:extLst>
              <a:ext uri="{FF2B5EF4-FFF2-40B4-BE49-F238E27FC236}">
                <a16:creationId xmlns:a16="http://schemas.microsoft.com/office/drawing/2014/main" id="{DD2B8EE2-0A29-1E49-80A1-1AB6987E7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614" y="1417638"/>
            <a:ext cx="5132387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384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oilTextureSize.jpg">
            <a:extLst>
              <a:ext uri="{FF2B5EF4-FFF2-40B4-BE49-F238E27FC236}">
                <a16:creationId xmlns:a16="http://schemas.microsoft.com/office/drawing/2014/main" id="{72036722-9715-5A41-994B-87453C3A9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1" y="0"/>
            <a:ext cx="8869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053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3DDB47CA-0EA8-3E4B-9DAF-C0ACE45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Physical: Soil texture</a:t>
            </a:r>
          </a:p>
        </p:txBody>
      </p:sp>
      <p:pic>
        <p:nvPicPr>
          <p:cNvPr id="18434" name="Picture 3" descr="SoilTexture.png">
            <a:extLst>
              <a:ext uri="{FF2B5EF4-FFF2-40B4-BE49-F238E27FC236}">
                <a16:creationId xmlns:a16="http://schemas.microsoft.com/office/drawing/2014/main" id="{6FF6A8CE-3C64-9041-9D26-CE2F5E02C7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6439" y="1417639"/>
            <a:ext cx="5792787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00D6978-4C35-014A-8355-148BD1A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4" name="Picture 3" descr="CEC_graphic.jpg">
            <a:extLst>
              <a:ext uri="{FF2B5EF4-FFF2-40B4-BE49-F238E27FC236}">
                <a16:creationId xmlns:a16="http://schemas.microsoft.com/office/drawing/2014/main" id="{47F97B5C-B2F7-B149-BF8B-1E7A157C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189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cec_large.jpg">
            <a:extLst>
              <a:ext uri="{FF2B5EF4-FFF2-40B4-BE49-F238E27FC236}">
                <a16:creationId xmlns:a16="http://schemas.microsoft.com/office/drawing/2014/main" id="{69BE19BB-0FF9-8648-973A-875BC267E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368300"/>
            <a:ext cx="91440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49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9EE0ED-F0C9-3343-A470-4E6E4373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</a:rPr>
              <a:t>Chemical: </a:t>
            </a:r>
            <a:r>
              <a:rPr lang="en-US" dirty="0" err="1">
                <a:ea typeface="+mj-ea"/>
              </a:rPr>
              <a:t>Cation</a:t>
            </a:r>
            <a:r>
              <a:rPr lang="en-US" dirty="0">
                <a:ea typeface="+mj-ea"/>
              </a:rPr>
              <a:t> Exchange Capacity</a:t>
            </a:r>
          </a:p>
        </p:txBody>
      </p:sp>
      <p:pic>
        <p:nvPicPr>
          <p:cNvPr id="25602" name="Picture 5" descr="CEC.jpg">
            <a:extLst>
              <a:ext uri="{FF2B5EF4-FFF2-40B4-BE49-F238E27FC236}">
                <a16:creationId xmlns:a16="http://schemas.microsoft.com/office/drawing/2014/main" id="{970FE690-271D-5243-9323-738132B15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882" y="1586699"/>
            <a:ext cx="7044236" cy="527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82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3E3-D8A9-104A-B687-1E578194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C628-623B-3A46-B51B-D670924C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Biomes.tiff">
            <a:extLst>
              <a:ext uri="{FF2B5EF4-FFF2-40B4-BE49-F238E27FC236}">
                <a16:creationId xmlns:a16="http://schemas.microsoft.com/office/drawing/2014/main" id="{0143CB04-4B2D-974B-89F4-3701D64B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435100"/>
            <a:ext cx="7162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2">
            <a:extLst>
              <a:ext uri="{FF2B5EF4-FFF2-40B4-BE49-F238E27FC236}">
                <a16:creationId xmlns:a16="http://schemas.microsoft.com/office/drawing/2014/main" id="{48DDF420-8B9E-6D4A-9F15-A0FB2619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Climate determines biome distributions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04DCD-5FAC-694E-8BF5-403C9DC2D4D5}"/>
              </a:ext>
            </a:extLst>
          </p:cNvPr>
          <p:cNvSpPr txBox="1"/>
          <p:nvPr/>
        </p:nvSpPr>
        <p:spPr>
          <a:xfrm>
            <a:off x="10259099" y="6488668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Whittaker diagram</a:t>
            </a:r>
          </a:p>
        </p:txBody>
      </p:sp>
    </p:spTree>
    <p:extLst>
      <p:ext uri="{BB962C8B-B14F-4D97-AF65-F5344CB8AC3E}">
        <p14:creationId xmlns:p14="http://schemas.microsoft.com/office/powerpoint/2010/main" val="55117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0112-9DA6-BD47-A09B-CCE0C82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Climate</a:t>
            </a:r>
            <a:r>
              <a:rPr lang="en-US" dirty="0"/>
              <a:t> = long term average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C892D-5BB9-4247-A42D-CDE8CF67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602"/>
            <a:ext cx="12192000" cy="715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10557-EF65-1249-9D2A-1D45D9DE61D4}"/>
              </a:ext>
            </a:extLst>
          </p:cNvPr>
          <p:cNvSpPr txBox="1"/>
          <p:nvPr/>
        </p:nvSpPr>
        <p:spPr>
          <a:xfrm>
            <a:off x="9674087" y="2663687"/>
            <a:ext cx="1808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Bsk</a:t>
            </a:r>
            <a:r>
              <a:rPr lang="en-US" sz="2800" dirty="0"/>
              <a:t> = cold, </a:t>
            </a:r>
          </a:p>
          <a:p>
            <a:r>
              <a:rPr lang="en-US" sz="2800" dirty="0"/>
              <a:t>semi-arid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025F-7617-D44B-9CB9-586AD70CB0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42" y="1885505"/>
            <a:ext cx="8693624" cy="39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7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A7EA607-3BBB-3E4B-9866-4F9B4EF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Biome distributions on Earth</a:t>
            </a:r>
          </a:p>
        </p:txBody>
      </p:sp>
      <p:pic>
        <p:nvPicPr>
          <p:cNvPr id="47106" name="Picture 2" descr="BiomeDistribution.tiff">
            <a:extLst>
              <a:ext uri="{FF2B5EF4-FFF2-40B4-BE49-F238E27FC236}">
                <a16:creationId xmlns:a16="http://schemas.microsoft.com/office/drawing/2014/main" id="{38D82CAA-D371-D94B-86CE-C19C1EB0C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90601"/>
            <a:ext cx="9144000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225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88240A91-83D2-7841-871F-4B98735C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Characteristics of Biomes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8D66E-3CCD-CF4F-B9AB-F0E416D06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Tropical Rainforest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diverse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Nutrient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Consistent climate</a:t>
            </a:r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BB3BC961-BD10-EA4B-8DFC-E1D759D8FB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8600" y="990600"/>
            <a:ext cx="30734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70F38-039E-3D4E-82AF-C82259A17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33800"/>
            <a:ext cx="3733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Desert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Bare soil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Calcium carbonate soils (basic)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Inconsistent climate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E881AA4-D8E1-F04B-A9A3-5A8E5FC7D9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990600"/>
            <a:ext cx="27670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266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0F4174CA-0D84-2448-9300-86CFC88A6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149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FABAEC-EF44-0D4A-9637-874DE2F26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7338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Grasslands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Clay soils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Deep soil carbon layer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Fire prone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14419A8-8711-F142-B1A6-E77030544B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7A8AA-21D7-8440-B58F-1C75AF66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7338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Mediterranean </a:t>
            </a:r>
            <a:r>
              <a:rPr lang="en-US" sz="2800" dirty="0" err="1">
                <a:latin typeface="Arial" charset="0"/>
                <a:ea typeface="ＭＳ Ｐゴシック" charset="0"/>
              </a:rPr>
              <a:t>shrublands</a:t>
            </a:r>
            <a:endParaRPr lang="en-US" sz="2800" dirty="0">
              <a:latin typeface="Arial" charset="0"/>
              <a:ea typeface="ＭＳ Ｐゴシック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of the most endangered habitats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Many endemic species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Only in coastal areas</a:t>
            </a:r>
          </a:p>
        </p:txBody>
      </p:sp>
    </p:spTree>
    <p:extLst>
      <p:ext uri="{BB962C8B-B14F-4D97-AF65-F5344CB8AC3E}">
        <p14:creationId xmlns:p14="http://schemas.microsoft.com/office/powerpoint/2010/main" val="214389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6A44E-B827-4141-A8DC-14F865E24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8140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Temperate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Relatively species rich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Can have deciduous and non-deciduous trees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AFE9B5FB-3839-BE44-8A5A-5E8E733133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3200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7F65C-ABBB-7549-B52C-C70324D7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505200"/>
            <a:ext cx="441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defRPr/>
            </a:pPr>
            <a:r>
              <a:rPr lang="en-US" sz="2800" dirty="0">
                <a:latin typeface="Arial" charset="0"/>
                <a:ea typeface="ＭＳ Ｐゴシック" charset="0"/>
              </a:rPr>
              <a:t>Taiga (Boreal forests)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Species poor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NPP in growing season can be as large as tropical forests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Experiencing warming at faster rates</a:t>
            </a:r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96F1B3B-53B2-DB47-86F7-E5078512B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2004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263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95B8-27E1-F046-843E-C183493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What is our biome?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D962-461E-3A4E-885F-D9327C720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2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</p:spTree>
    <p:extLst>
      <p:ext uri="{BB962C8B-B14F-4D97-AF65-F5344CB8AC3E}">
        <p14:creationId xmlns:p14="http://schemas.microsoft.com/office/powerpoint/2010/main" val="270957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D9BA87A1-2803-7046-80DA-A5BDFE13A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Latitudinal diversity gradient</a:t>
            </a:r>
          </a:p>
        </p:txBody>
      </p:sp>
      <p:pic>
        <p:nvPicPr>
          <p:cNvPr id="51202" name="Picture 3" descr="SpeciesDiversityLatitutude.tiff">
            <a:extLst>
              <a:ext uri="{FF2B5EF4-FFF2-40B4-BE49-F238E27FC236}">
                <a16:creationId xmlns:a16="http://schemas.microsoft.com/office/drawing/2014/main" id="{88157825-C33D-3445-A822-52100FE0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270000"/>
            <a:ext cx="85979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>
            <a:extLst>
              <a:ext uri="{FF2B5EF4-FFF2-40B4-BE49-F238E27FC236}">
                <a16:creationId xmlns:a16="http://schemas.microsoft.com/office/drawing/2014/main" id="{79FBC379-692B-284C-91DA-705C158D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68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Applies to plants and animals, but not necessarily microbes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18D42-168F-F24C-B4EB-FA914F2BEF58}"/>
              </a:ext>
            </a:extLst>
          </p:cNvPr>
          <p:cNvSpPr txBox="1"/>
          <p:nvPr/>
        </p:nvSpPr>
        <p:spPr>
          <a:xfrm>
            <a:off x="6650354" y="1457739"/>
            <a:ext cx="384111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7030A0"/>
                </a:solidFill>
              </a:rPr>
              <a:t>WHY?????</a:t>
            </a:r>
          </a:p>
        </p:txBody>
      </p:sp>
    </p:spTree>
    <p:extLst>
      <p:ext uri="{BB962C8B-B14F-4D97-AF65-F5344CB8AC3E}">
        <p14:creationId xmlns:p14="http://schemas.microsoft.com/office/powerpoint/2010/main" val="2692907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66D8-E36F-A74F-92CB-850AFEAB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Why do we care about climate?</a:t>
            </a:r>
          </a:p>
        </p:txBody>
      </p:sp>
    </p:spTree>
    <p:extLst>
      <p:ext uri="{BB962C8B-B14F-4D97-AF65-F5344CB8AC3E}">
        <p14:creationId xmlns:p14="http://schemas.microsoft.com/office/powerpoint/2010/main" val="251420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FFF2-1ADA-464A-A475-8386A25F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6E29-E0BE-A84A-A698-DD7A90C94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F76196-443E-CCD6-2FE7-F63D8714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3024-40C6-8767-6ACE-A6C17187C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57ADA-A482-BB90-6FC7-193D2DE8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65" y="0"/>
            <a:ext cx="59060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70171-E65F-2095-BF66-86D8F4E59F89}"/>
              </a:ext>
            </a:extLst>
          </p:cNvPr>
          <p:cNvSpPr/>
          <p:nvPr/>
        </p:nvSpPr>
        <p:spPr>
          <a:xfrm>
            <a:off x="952770" y="5029199"/>
            <a:ext cx="10286457" cy="1710185"/>
          </a:xfrm>
          <a:prstGeom prst="rect">
            <a:avLst/>
          </a:prstGeom>
          <a:solidFill>
            <a:srgbClr val="FFFFFF">
              <a:alpha val="85098"/>
            </a:srgbClr>
          </a:solidFill>
          <a:ln w="254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The planetary boundary layer</a:t>
            </a:r>
            <a:r>
              <a:rPr lang="en-US" sz="48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en-US" sz="4800" b="1" dirty="0">
                <a:solidFill>
                  <a:schemeClr val="tx1"/>
                </a:solidFill>
              </a:rPr>
              <a:t>where the turbulent fluxes happen!</a:t>
            </a:r>
          </a:p>
        </p:txBody>
      </p:sp>
    </p:spTree>
    <p:extLst>
      <p:ext uri="{BB962C8B-B14F-4D97-AF65-F5344CB8AC3E}">
        <p14:creationId xmlns:p14="http://schemas.microsoft.com/office/powerpoint/2010/main" val="61698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1345</Words>
  <Application>Microsoft Macintosh PowerPoint</Application>
  <PresentationFormat>Widescreen</PresentationFormat>
  <Paragraphs>204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Mangal</vt:lpstr>
      <vt:lpstr>Office Theme</vt:lpstr>
      <vt:lpstr>Climate and Soils</vt:lpstr>
      <vt:lpstr>Climate</vt:lpstr>
      <vt:lpstr>Climate = long term average weather</vt:lpstr>
      <vt:lpstr>How would you describe Lubbock’s climate?</vt:lpstr>
      <vt:lpstr>Climate = long term average weather</vt:lpstr>
      <vt:lpstr>Why do we care about climate?</vt:lpstr>
      <vt:lpstr>Earth’s Energy Budget</vt:lpstr>
      <vt:lpstr>PowerPoint Presentation</vt:lpstr>
      <vt:lpstr>PowerPoint Presentation</vt:lpstr>
      <vt:lpstr>PowerPoint Presentation</vt:lpstr>
      <vt:lpstr>PowerPoint Presentation</vt:lpstr>
      <vt:lpstr>Aerosols</vt:lpstr>
      <vt:lpstr>PowerPoint Presentation</vt:lpstr>
      <vt:lpstr>PowerPoint Presentation</vt:lpstr>
      <vt:lpstr>PowerPoint Presentation</vt:lpstr>
      <vt:lpstr>PowerPoint Presentation</vt:lpstr>
      <vt:lpstr>Albedo</vt:lpstr>
      <vt:lpstr>PowerPoint Presentation</vt:lpstr>
      <vt:lpstr>PowerPoint Presentation</vt:lpstr>
      <vt:lpstr>PowerPoint Presentation</vt:lpstr>
      <vt:lpstr>PowerPoint Presentation</vt:lpstr>
      <vt:lpstr>Greenhouse gases</vt:lpstr>
      <vt:lpstr>PowerPoint Presentation</vt:lpstr>
      <vt:lpstr>Things that impact climate: Topography</vt:lpstr>
      <vt:lpstr>PowerPoint Presentation</vt:lpstr>
      <vt:lpstr>Things that impact climate: Vegetation</vt:lpstr>
      <vt:lpstr>PowerPoint Presentation</vt:lpstr>
      <vt:lpstr>Soils</vt:lpstr>
      <vt:lpstr>Soil Erosion and Formation</vt:lpstr>
      <vt:lpstr>Soil Erosion</vt:lpstr>
      <vt:lpstr>Erosion</vt:lpstr>
      <vt:lpstr>Erosion</vt:lpstr>
      <vt:lpstr>Formation: State factors</vt:lpstr>
      <vt:lpstr>Parent Material</vt:lpstr>
      <vt:lpstr>PowerPoint Presentation</vt:lpstr>
      <vt:lpstr>Organisms</vt:lpstr>
      <vt:lpstr>Topography</vt:lpstr>
      <vt:lpstr>Time</vt:lpstr>
      <vt:lpstr>PowerPoint Presentation</vt:lpstr>
      <vt:lpstr>Soil properties</vt:lpstr>
      <vt:lpstr>Soil Texture</vt:lpstr>
      <vt:lpstr>Physical: Soil texture</vt:lpstr>
      <vt:lpstr>PowerPoint Presentation</vt:lpstr>
      <vt:lpstr>Physical: Soil texture</vt:lpstr>
      <vt:lpstr>PowerPoint Presentation</vt:lpstr>
      <vt:lpstr>PowerPoint Presentation</vt:lpstr>
      <vt:lpstr>Chemical: Cation Exchange Capacity</vt:lpstr>
      <vt:lpstr>Biomes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biome?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3</cp:revision>
  <dcterms:created xsi:type="dcterms:W3CDTF">2026-02-02T15:25:04Z</dcterms:created>
  <dcterms:modified xsi:type="dcterms:W3CDTF">2026-02-03T16:48:39Z</dcterms:modified>
</cp:coreProperties>
</file>